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Override PartName="/docProps/app.xml" ContentType="application/vnd.openxmlformats-officedocument.extended-properties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notesMasters/notesMaster1.xml" ContentType="application/vnd.openxmlformats-officedocument.presentationml.notesMaster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63C7F"/>
    <a:srgbClr val="CC39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43"/>
    <p:restoredTop autoAdjust="0" sz="94694"/>
  </p:normalViewPr>
  <p:slideViewPr>
    <p:cSldViewPr snapToGrid="0" snapToObjects="1">
      <p:cViewPr varScale="1">
        <p:scale>
          <a:sx d="100" n="98"/>
          <a:sy d="100" n="98"/>
        </p:scale>
        <p:origin x="437" y="8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notesMaster" Target="notesMasters/notesMaster1.xml" /><Relationship Id="rId29" Type="http://schemas.openxmlformats.org/officeDocument/2006/relationships/viewProps" Target="viewProps.xml" /><Relationship Id="rId28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31" Type="http://schemas.openxmlformats.org/officeDocument/2006/relationships/tableStyles" Target="tableStyles.xml" /><Relationship Id="rId30" Type="http://schemas.openxmlformats.org/officeDocument/2006/relationships/theme" Target="theme/theme1.xml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C1CCF-B725-44A7-AA57-5E433BD85C9F}" type="datetimeFigureOut">
              <a:rPr lang="en-US" smtClean="0"/>
              <a:t>10/27/2022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BDFEC3-8487-43E8-A154-7C12CBC1FF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7097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?><Relationships xmlns="http://schemas.openxmlformats.org/package/2006/relationships"><Relationship Id="rId2" Type="http://schemas.openxmlformats.org/officeDocument/2006/relationships/slide" Target="../slides/slide2.xml" /><Relationship Id="rId1" Type="http://schemas.openxmlformats.org/officeDocument/2006/relationships/notesMaster" Target="../notesMasters/notesMaster1.xml" /></Relationships>
</file>

<file path=ppt/notesSlides/_rels/notesSlide10.xml.rels><?xml version="1.0" encoding="UTF-8"?><Relationships xmlns="http://schemas.openxmlformats.org/package/2006/relationships"><Relationship Id="rId2" Type="http://schemas.openxmlformats.org/officeDocument/2006/relationships/slide" Target="../slides/slide14.xml" /><Relationship Id="rId1" Type="http://schemas.openxmlformats.org/officeDocument/2006/relationships/notesMaster" Target="../notesMasters/notesMaster1.xml" /></Relationships>
</file>

<file path=ppt/notesSlides/_rels/notesSlide11.xml.rels><?xml version="1.0" encoding="UTF-8"?><Relationships xmlns="http://schemas.openxmlformats.org/package/2006/relationships"><Relationship Id="rId2" Type="http://schemas.openxmlformats.org/officeDocument/2006/relationships/slide" Target="../slides/slide15.xml" /><Relationship Id="rId1" Type="http://schemas.openxmlformats.org/officeDocument/2006/relationships/notesMaster" Target="../notesMasters/notesMaster1.xml" /></Relationships>
</file>

<file path=ppt/notesSlides/_rels/notesSlide12.xml.rels><?xml version="1.0" encoding="UTF-8"?><Relationships xmlns="http://schemas.openxmlformats.org/package/2006/relationships"><Relationship Id="rId2" Type="http://schemas.openxmlformats.org/officeDocument/2006/relationships/slide" Target="../slides/slide16.xml" /><Relationship Id="rId1" Type="http://schemas.openxmlformats.org/officeDocument/2006/relationships/notesMaster" Target="../notesMasters/notesMaster1.xml" /></Relationships>
</file>

<file path=ppt/notesSlides/_rels/notesSlide13.xml.rels><?xml version="1.0" encoding="UTF-8"?><Relationships xmlns="http://schemas.openxmlformats.org/package/2006/relationships"><Relationship Id="rId2" Type="http://schemas.openxmlformats.org/officeDocument/2006/relationships/slide" Target="../slides/slide17.xml" /><Relationship Id="rId1" Type="http://schemas.openxmlformats.org/officeDocument/2006/relationships/notesMaster" Target="../notesMasters/notesMaster1.xml" /></Relationships>
</file>

<file path=ppt/notesSlides/_rels/notesSlide14.xml.rels><?xml version="1.0" encoding="UTF-8"?><Relationships xmlns="http://schemas.openxmlformats.org/package/2006/relationships"><Relationship Id="rId2" Type="http://schemas.openxmlformats.org/officeDocument/2006/relationships/slide" Target="../slides/slide18.xml" /><Relationship Id="rId1" Type="http://schemas.openxmlformats.org/officeDocument/2006/relationships/notesMaster" Target="../notesMasters/notesMaster1.xml" /></Relationships>
</file>

<file path=ppt/notesSlides/_rels/notesSlide15.xml.rels><?xml version="1.0" encoding="UTF-8"?><Relationships xmlns="http://schemas.openxmlformats.org/package/2006/relationships"><Relationship Id="rId2" Type="http://schemas.openxmlformats.org/officeDocument/2006/relationships/slide" Target="../slides/slide19.xml" /><Relationship Id="rId1" Type="http://schemas.openxmlformats.org/officeDocument/2006/relationships/notesMaster" Target="../notesMasters/notesMaster1.xml" /></Relationships>
</file>

<file path=ppt/notesSlides/_rels/notesSlide16.xml.rels><?xml version="1.0" encoding="UTF-8"?><Relationships xmlns="http://schemas.openxmlformats.org/package/2006/relationships"><Relationship Id="rId2" Type="http://schemas.openxmlformats.org/officeDocument/2006/relationships/slide" Target="../slides/slide20.xml" /><Relationship Id="rId1" Type="http://schemas.openxmlformats.org/officeDocument/2006/relationships/notesMaster" Target="../notesMasters/notesMaster1.xml" /></Relationships>
</file>

<file path=ppt/notesSlides/_rels/notesSlide17.xml.rels><?xml version="1.0" encoding="UTF-8"?><Relationships xmlns="http://schemas.openxmlformats.org/package/2006/relationships"><Relationship Id="rId2" Type="http://schemas.openxmlformats.org/officeDocument/2006/relationships/slide" Target="../slides/slide21.xml" /><Relationship Id="rId1" Type="http://schemas.openxmlformats.org/officeDocument/2006/relationships/notesMaster" Target="../notesMasters/notesMaster1.xml" /></Relationships>
</file>

<file path=ppt/notesSlides/_rels/notesSlide18.xml.rels><?xml version="1.0" encoding="UTF-8"?><Relationships xmlns="http://schemas.openxmlformats.org/package/2006/relationships"><Relationship Id="rId2" Type="http://schemas.openxmlformats.org/officeDocument/2006/relationships/slide" Target="../slides/slide22.xml" /><Relationship Id="rId1" Type="http://schemas.openxmlformats.org/officeDocument/2006/relationships/notesMaster" Target="../notesMasters/notesMaster1.xml" /></Relationships>
</file>

<file path=ppt/notesSlides/_rels/notesSlide19.xml.rels><?xml version="1.0" encoding="UTF-8"?><Relationships xmlns="http://schemas.openxmlformats.org/package/2006/relationships"><Relationship Id="rId2" Type="http://schemas.openxmlformats.org/officeDocument/2006/relationships/slide" Target="../slides/slide23.xml" /><Relationship Id="rId1" Type="http://schemas.openxmlformats.org/officeDocument/2006/relationships/notesMaster" Target="../notesMasters/notesMaster1.xml" /></Relationships>
</file>

<file path=ppt/notesSlides/_rels/notesSlide2.xml.rels><?xml version="1.0" encoding="UTF-8"?><Relationships xmlns="http://schemas.openxmlformats.org/package/2006/relationships"><Relationship Id="rId2" Type="http://schemas.openxmlformats.org/officeDocument/2006/relationships/slide" Target="../slides/slide4.xml" /><Relationship Id="rId1" Type="http://schemas.openxmlformats.org/officeDocument/2006/relationships/notesMaster" Target="../notesMasters/notesMaster1.xml" /></Relationships>
</file>

<file path=ppt/notesSlides/_rels/notesSlide3.xml.rels><?xml version="1.0" encoding="UTF-8"?><Relationships xmlns="http://schemas.openxmlformats.org/package/2006/relationships"><Relationship Id="rId2" Type="http://schemas.openxmlformats.org/officeDocument/2006/relationships/slide" Target="../slides/slide5.xml" /><Relationship Id="rId1" Type="http://schemas.openxmlformats.org/officeDocument/2006/relationships/notesMaster" Target="../notesMasters/notesMaster1.xml" /></Relationships>
</file>

<file path=ppt/notesSlides/_rels/notesSlide4.xml.rels><?xml version="1.0" encoding="UTF-8"?><Relationships xmlns="http://schemas.openxmlformats.org/package/2006/relationships"><Relationship Id="rId2" Type="http://schemas.openxmlformats.org/officeDocument/2006/relationships/slide" Target="../slides/slide6.xml" /><Relationship Id="rId1" Type="http://schemas.openxmlformats.org/officeDocument/2006/relationships/notesMaster" Target="../notesMasters/notesMaster1.xml" /></Relationships>
</file>

<file path=ppt/notesSlides/_rels/notesSlide5.xml.rels><?xml version="1.0" encoding="UTF-8"?><Relationships xmlns="http://schemas.openxmlformats.org/package/2006/relationships"><Relationship Id="rId2" Type="http://schemas.openxmlformats.org/officeDocument/2006/relationships/slide" Target="../slides/slide7.xml" /><Relationship Id="rId1" Type="http://schemas.openxmlformats.org/officeDocument/2006/relationships/notesMaster" Target="../notesMasters/notesMaster1.xml" /></Relationships>
</file>

<file path=ppt/notesSlides/_rels/notesSlide6.xml.rels><?xml version="1.0" encoding="UTF-8"?><Relationships xmlns="http://schemas.openxmlformats.org/package/2006/relationships"><Relationship Id="rId2" Type="http://schemas.openxmlformats.org/officeDocument/2006/relationships/slide" Target="../slides/slide8.xml" /><Relationship Id="rId1" Type="http://schemas.openxmlformats.org/officeDocument/2006/relationships/notesMaster" Target="../notesMasters/notesMaster1.xml" /></Relationships>
</file>

<file path=ppt/notesSlides/_rels/notesSlide7.xml.rels><?xml version="1.0" encoding="UTF-8"?><Relationships xmlns="http://schemas.openxmlformats.org/package/2006/relationships"><Relationship Id="rId2" Type="http://schemas.openxmlformats.org/officeDocument/2006/relationships/slide" Target="../slides/slide10.xml" /><Relationship Id="rId1" Type="http://schemas.openxmlformats.org/officeDocument/2006/relationships/notesMaster" Target="../notesMasters/notesMaster1.xml" /></Relationships>
</file>

<file path=ppt/notesSlides/_rels/notesSlide8.xml.rels><?xml version="1.0" encoding="UTF-8"?><Relationships xmlns="http://schemas.openxmlformats.org/package/2006/relationships"><Relationship Id="rId2" Type="http://schemas.openxmlformats.org/officeDocument/2006/relationships/slide" Target="../slides/slide11.xml" /><Relationship Id="rId1" Type="http://schemas.openxmlformats.org/officeDocument/2006/relationships/notesMaster" Target="../notesMasters/notesMaster1.xml" /></Relationships>
</file>

<file path=ppt/notesSlides/_rels/notesSlide9.xml.rels><?xml version="1.0" encoding="UTF-8"?><Relationships xmlns="http://schemas.openxmlformats.org/package/2006/relationships"><Relationship Id="rId2" Type="http://schemas.openxmlformats.org/officeDocument/2006/relationships/slide" Target="../slides/slide12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These are optional notes.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2</a:t>
            </a:fld>
            <a:endParaRPr lang="en-US"/>
          </a:p>
        </p:txBody>
      </p:sp>
    </p:spTree>
  </p:cSld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Recog:</a:t>
            </a:r>
          </a:p>
          <a:p>
            <a:pPr lvl="0" indent="0" marL="0">
              <a:buNone/>
            </a:pPr>
          </a:p>
          <a:p>
            <a:pPr lvl="0"/>
            <a:r>
              <a:rPr/>
              <a:t>M_Related = 0.67, SE_Related = 0.03</a:t>
            </a:r>
          </a:p>
          <a:p>
            <a:pPr lvl="0" indent="0" marL="0">
              <a:buNone/>
            </a:pPr>
          </a:p>
          <a:p>
            <a:pPr lvl="0"/>
            <a:r>
              <a:rPr/>
              <a:t>M_Unrelated = 0.65, SE_Unrelated = 0.04</a:t>
            </a:r>
          </a:p>
          <a:p>
            <a:pPr lvl="0" indent="0" marL="0">
              <a:buNone/>
            </a:pPr>
          </a:p>
          <a:p>
            <a:pPr lvl="0"/>
            <a:r>
              <a:rPr i="1"/>
              <a:t>t</a:t>
            </a:r>
            <a:r>
              <a:rPr/>
              <a:t>(71.26) = 0.48, </a:t>
            </a:r>
            <a:r>
              <a:rPr i="1"/>
              <a:t>p</a:t>
            </a:r>
            <a:r>
              <a:rPr/>
              <a:t> = 0.64, </a:t>
            </a:r>
            <a:r>
              <a:rPr i="1"/>
              <a:t>d</a:t>
            </a:r>
            <a:r>
              <a:rPr/>
              <a:t> = 0.11.</a:t>
            </a:r>
          </a:p>
          <a:p>
            <a:pPr lvl="0" indent="0" marL="0">
              <a:buNone/>
            </a:pPr>
          </a:p>
          <a:p>
            <a:pPr lvl="0" indent="0" marL="0">
              <a:buNone/>
            </a:pPr>
            <a:r>
              <a:rPr/>
              <a:t>Recall:</a:t>
            </a:r>
          </a:p>
          <a:p>
            <a:pPr lvl="0" indent="0" marL="0">
              <a:buNone/>
            </a:pPr>
          </a:p>
          <a:p>
            <a:pPr lvl="0"/>
            <a:r>
              <a:rPr/>
              <a:t>M_Related = 0.36, SE_Related = 0.04</a:t>
            </a:r>
          </a:p>
          <a:p>
            <a:pPr lvl="0" indent="0" marL="0">
              <a:buNone/>
            </a:pPr>
          </a:p>
          <a:p>
            <a:pPr lvl="0"/>
            <a:r>
              <a:rPr/>
              <a:t>M_Unrelated = 0.38, SE_Unrelated = 0.04</a:t>
            </a:r>
          </a:p>
          <a:p>
            <a:pPr lvl="0" indent="0" marL="0">
              <a:buNone/>
            </a:pPr>
          </a:p>
          <a:p>
            <a:pPr lvl="0"/>
            <a:r>
              <a:rPr i="1"/>
              <a:t>t</a:t>
            </a:r>
            <a:r>
              <a:rPr/>
              <a:t>(73.79) = 0.34, </a:t>
            </a:r>
            <a:r>
              <a:rPr i="1"/>
              <a:t>p</a:t>
            </a:r>
            <a:r>
              <a:rPr/>
              <a:t> = 0.73, </a:t>
            </a:r>
            <a:r>
              <a:rPr i="1"/>
              <a:t>d</a:t>
            </a:r>
            <a:r>
              <a:rPr/>
              <a:t> = 0.09.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14</a:t>
            </a:fld>
            <a:endParaRPr lang="en-US"/>
          </a:p>
        </p:txBody>
      </p:sp>
    </p:spTree>
  </p:cSld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Output of random-intercepts MLM:</a:t>
            </a:r>
          </a:p>
          <a:p>
            <a:pPr lvl="0" indent="0" marL="0">
              <a:buNone/>
            </a:pPr>
          </a:p>
          <a:p>
            <a:pPr lvl="0"/>
            <a:r>
              <a:rPr/>
              <a:t>Intercept: </a:t>
            </a:r>
            <a:r>
              <a:rPr i="1"/>
              <a:t>b</a:t>
            </a:r>
            <a:r>
              <a:rPr/>
              <a:t> = -0.6, </a:t>
            </a:r>
            <a:r>
              <a:rPr i="1"/>
              <a:t>SE</a:t>
            </a:r>
            <a:r>
              <a:rPr/>
              <a:t> = 0.22, </a:t>
            </a:r>
            <a:r>
              <a:rPr i="1"/>
              <a:t>z</a:t>
            </a:r>
            <a:r>
              <a:rPr/>
              <a:t> = -2.74, </a:t>
            </a:r>
            <a:r>
              <a:rPr i="1"/>
              <a:t>p</a:t>
            </a:r>
            <a:r>
              <a:rPr/>
              <a:t> = 0.01</a:t>
            </a:r>
          </a:p>
          <a:p>
            <a:pPr lvl="0" indent="0" marL="0">
              <a:buNone/>
            </a:pPr>
          </a:p>
          <a:p>
            <a:pPr lvl="0"/>
            <a:r>
              <a:rPr/>
              <a:t>Condition (Unrelated): </a:t>
            </a:r>
            <a:r>
              <a:rPr i="1"/>
              <a:t>b</a:t>
            </a:r>
            <a:r>
              <a:rPr/>
              <a:t> = -0.15, </a:t>
            </a:r>
            <a:r>
              <a:rPr i="1"/>
              <a:t>SE</a:t>
            </a:r>
            <a:r>
              <a:rPr/>
              <a:t> = 0.34, </a:t>
            </a:r>
            <a:r>
              <a:rPr i="1"/>
              <a:t>z</a:t>
            </a:r>
            <a:r>
              <a:rPr/>
              <a:t> = -0.45, </a:t>
            </a:r>
            <a:r>
              <a:rPr i="1"/>
              <a:t>p</a:t>
            </a:r>
            <a:r>
              <a:rPr/>
              <a:t> = 0.65</a:t>
            </a:r>
          </a:p>
          <a:p>
            <a:pPr lvl="0" indent="0" marL="0">
              <a:buNone/>
            </a:pPr>
          </a:p>
          <a:p>
            <a:pPr lvl="0"/>
            <a:r>
              <a:rPr/>
              <a:t>Trial (within cycle): </a:t>
            </a:r>
            <a:r>
              <a:rPr i="1"/>
              <a:t>b</a:t>
            </a:r>
            <a:r>
              <a:rPr/>
              <a:t> = -0.03, </a:t>
            </a:r>
            <a:r>
              <a:rPr i="1"/>
              <a:t>SE</a:t>
            </a:r>
            <a:r>
              <a:rPr/>
              <a:t> = 0.02, </a:t>
            </a:r>
            <a:r>
              <a:rPr i="1"/>
              <a:t>z</a:t>
            </a:r>
            <a:r>
              <a:rPr/>
              <a:t> = -1.35, </a:t>
            </a:r>
            <a:r>
              <a:rPr i="1"/>
              <a:t>p</a:t>
            </a:r>
            <a:r>
              <a:rPr/>
              <a:t> = 0.18</a:t>
            </a:r>
          </a:p>
          <a:p>
            <a:pPr lvl="0" indent="0" marL="0">
              <a:buNone/>
            </a:pPr>
          </a:p>
          <a:p>
            <a:pPr lvl="0"/>
            <a:r>
              <a:rPr/>
              <a:t>Condition (Unrelated) x Trial: </a:t>
            </a:r>
            <a:r>
              <a:rPr i="1"/>
              <a:t>b</a:t>
            </a:r>
            <a:r>
              <a:rPr/>
              <a:t> = 0.04, </a:t>
            </a:r>
            <a:r>
              <a:rPr i="1"/>
              <a:t>SE</a:t>
            </a:r>
            <a:r>
              <a:rPr/>
              <a:t> = 0.03, </a:t>
            </a:r>
            <a:r>
              <a:rPr i="1"/>
              <a:t>z</a:t>
            </a:r>
            <a:r>
              <a:rPr/>
              <a:t> = 1.32, </a:t>
            </a:r>
            <a:r>
              <a:rPr i="1"/>
              <a:t>p</a:t>
            </a:r>
            <a:r>
              <a:rPr/>
              <a:t> = 0.19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15</a:t>
            </a:fld>
            <a:endParaRPr lang="en-US"/>
          </a:p>
        </p:txBody>
      </p:sp>
    </p:spTree>
  </p:cSld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All items:</a:t>
            </a:r>
          </a:p>
          <a:p>
            <a:pPr lvl="0" indent="0" marL="0">
              <a:buNone/>
            </a:pPr>
          </a:p>
          <a:p>
            <a:pPr lvl="0"/>
            <a:r>
              <a:rPr/>
              <a:t>M_Related = 57.12, SE_Related = 2.88</a:t>
            </a:r>
          </a:p>
          <a:p>
            <a:pPr lvl="0" indent="0" marL="0">
              <a:buNone/>
            </a:pPr>
          </a:p>
          <a:p>
            <a:pPr lvl="0"/>
            <a:r>
              <a:rPr/>
              <a:t>M_Unrelated = 56.98, SE_Unrelated = 56.98</a:t>
            </a:r>
          </a:p>
          <a:p>
            <a:pPr lvl="0" indent="0" marL="0">
              <a:buNone/>
            </a:pPr>
          </a:p>
          <a:p>
            <a:pPr lvl="0"/>
            <a:r>
              <a:rPr i="1"/>
              <a:t>t</a:t>
            </a:r>
            <a:r>
              <a:rPr/>
              <a:t>(74.04) = 0.03, </a:t>
            </a:r>
            <a:r>
              <a:rPr i="1"/>
              <a:t>p</a:t>
            </a:r>
            <a:r>
              <a:rPr/>
              <a:t> = 0.98, </a:t>
            </a:r>
            <a:r>
              <a:rPr i="1"/>
              <a:t>d</a:t>
            </a:r>
            <a:r>
              <a:rPr/>
              <a:t> &lt; 0.01</a:t>
            </a:r>
          </a:p>
          <a:p>
            <a:pPr lvl="0" indent="0" marL="0">
              <a:buNone/>
            </a:pPr>
          </a:p>
          <a:p>
            <a:pPr lvl="0" indent="0" marL="0">
              <a:buNone/>
            </a:pPr>
            <a:r>
              <a:rPr/>
              <a:t>Unrecalled items:</a:t>
            </a:r>
          </a:p>
          <a:p>
            <a:pPr lvl="0" indent="0" marL="0">
              <a:buNone/>
            </a:pPr>
          </a:p>
          <a:p>
            <a:pPr lvl="0"/>
            <a:r>
              <a:rPr/>
              <a:t>M_Related = 40.98, SE_Related = 2.89</a:t>
            </a:r>
          </a:p>
          <a:p>
            <a:pPr lvl="0" indent="0" marL="0">
              <a:buNone/>
            </a:pPr>
          </a:p>
          <a:p>
            <a:pPr lvl="0"/>
            <a:r>
              <a:rPr/>
              <a:t>M_Unrelated = 41.65, SE_Unrelated = 3.20</a:t>
            </a:r>
          </a:p>
          <a:p>
            <a:pPr lvl="0" indent="0" marL="0">
              <a:buNone/>
            </a:pPr>
          </a:p>
          <a:p>
            <a:pPr lvl="0"/>
            <a:r>
              <a:rPr i="1"/>
              <a:t>t</a:t>
            </a:r>
            <a:r>
              <a:rPr/>
              <a:t>(77.58) = -0.08, </a:t>
            </a:r>
            <a:r>
              <a:rPr i="1"/>
              <a:t>p</a:t>
            </a:r>
            <a:r>
              <a:rPr/>
              <a:t> = 0.93, </a:t>
            </a:r>
            <a:r>
              <a:rPr i="1"/>
              <a:t>d</a:t>
            </a:r>
            <a:r>
              <a:rPr/>
              <a:t> = -0.02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16</a:t>
            </a:fld>
            <a:endParaRPr lang="en-US"/>
          </a:p>
        </p:txBody>
      </p:sp>
    </p:spTree>
  </p:cSld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Mixed-effects ANOVA:</a:t>
            </a:r>
          </a:p>
          <a:p>
            <a:pPr lvl="0" indent="0" marL="0">
              <a:buNone/>
            </a:pPr>
          </a:p>
          <a:p>
            <a:pPr lvl="0"/>
            <a:r>
              <a:rPr/>
              <a:t>Condition: </a:t>
            </a:r>
            <a:r>
              <a:rPr i="1"/>
              <a:t>F</a:t>
            </a:r>
            <a:r>
              <a:rPr/>
              <a:t>(1,68) = 0.10, </a:t>
            </a:r>
            <a:r>
              <a:rPr i="1"/>
              <a:t>p</a:t>
            </a:r>
            <a:r>
              <a:rPr/>
              <a:t> = 0.92, pes &lt; 0.01</a:t>
            </a:r>
          </a:p>
          <a:p>
            <a:pPr lvl="0" indent="0" marL="0">
              <a:buNone/>
            </a:pPr>
          </a:p>
          <a:p>
            <a:pPr lvl="0"/>
            <a:r>
              <a:rPr/>
              <a:t>Recall Outcome: </a:t>
            </a:r>
            <a:r>
              <a:rPr i="1"/>
              <a:t>F</a:t>
            </a:r>
            <a:r>
              <a:rPr/>
              <a:t>(2,136) = 242.54, </a:t>
            </a:r>
            <a:r>
              <a:rPr i="1"/>
              <a:t>p</a:t>
            </a:r>
            <a:r>
              <a:rPr/>
              <a:t> &lt; 0.05, pes = 0.78</a:t>
            </a:r>
          </a:p>
          <a:p>
            <a:pPr lvl="0" indent="0" marL="0">
              <a:buNone/>
            </a:pPr>
          </a:p>
          <a:p>
            <a:pPr lvl="0"/>
            <a:r>
              <a:rPr/>
              <a:t>Condition x Outcome: </a:t>
            </a:r>
            <a:r>
              <a:rPr i="1"/>
              <a:t>F</a:t>
            </a:r>
            <a:r>
              <a:rPr/>
              <a:t>(2,136) = 0.51. </a:t>
            </a:r>
            <a:r>
              <a:rPr i="1"/>
              <a:t>p</a:t>
            </a:r>
            <a:r>
              <a:rPr/>
              <a:t> = 0.60, pes &lt; 0.01</a:t>
            </a:r>
          </a:p>
          <a:p>
            <a:pPr lvl="0" indent="0" marL="0">
              <a:buNone/>
            </a:pPr>
          </a:p>
          <a:p>
            <a:pPr lvl="0" indent="0" marL="0">
              <a:buNone/>
            </a:pPr>
            <a:r>
              <a:rPr/>
              <a:t>Means:</a:t>
            </a:r>
          </a:p>
          <a:p>
            <a:pPr lvl="0" indent="0" marL="0">
              <a:buNone/>
            </a:pPr>
          </a:p>
          <a:p>
            <a:pPr lvl="0"/>
            <a:r>
              <a:rPr/>
              <a:t>Related: M_Correct = 87.03, SE_correct = 1.43, M_Comm = 52.06, SE_Comm = 3.11, M_Om = 32.02, SE_Om = 3.49</a:t>
            </a:r>
          </a:p>
          <a:p>
            <a:pPr lvl="0" indent="0" marL="0">
              <a:buNone/>
            </a:pPr>
          </a:p>
          <a:p>
            <a:pPr lvl="0"/>
            <a:r>
              <a:rPr/>
              <a:t>Unrelated: M_Correct = 86.25, SE_correct = 2.35, M_Comm = 51.25, SE_Comm = 3.36, M_Om = 35.55, SE_Om = 4.08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17</a:t>
            </a:fld>
            <a:endParaRPr lang="en-US"/>
          </a:p>
        </p:txBody>
      </p:sp>
    </p:spTree>
  </p:cSld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Random-intercepts MLM:</a:t>
            </a:r>
          </a:p>
          <a:p>
            <a:pPr lvl="0" indent="0" marL="0">
              <a:buNone/>
            </a:pPr>
          </a:p>
          <a:p>
            <a:pPr lvl="0"/>
            <a:r>
              <a:rPr/>
              <a:t>Condition: </a:t>
            </a:r>
            <a:r>
              <a:rPr i="1"/>
              <a:t>F</a:t>
            </a:r>
            <a:r>
              <a:rPr/>
              <a:t>(1,172.1) = 0.83, </a:t>
            </a:r>
            <a:r>
              <a:rPr i="1"/>
              <a:t>p</a:t>
            </a:r>
            <a:r>
              <a:rPr/>
              <a:t> = 0.36</a:t>
            </a:r>
          </a:p>
          <a:p>
            <a:pPr lvl="0" indent="0" marL="0">
              <a:buNone/>
            </a:pPr>
          </a:p>
          <a:p>
            <a:pPr lvl="0"/>
            <a:r>
              <a:rPr/>
              <a:t>Recall: </a:t>
            </a:r>
            <a:r>
              <a:rPr i="1"/>
              <a:t>F</a:t>
            </a:r>
            <a:r>
              <a:rPr/>
              <a:t>(1,3180.3) = 562.67, </a:t>
            </a:r>
            <a:r>
              <a:rPr i="1"/>
              <a:t>p</a:t>
            </a:r>
            <a:r>
              <a:rPr/>
              <a:t> &lt; 0.05</a:t>
            </a:r>
          </a:p>
          <a:p>
            <a:pPr lvl="0" indent="0" marL="0">
              <a:buNone/>
            </a:pPr>
          </a:p>
          <a:p>
            <a:pPr lvl="0"/>
            <a:r>
              <a:rPr/>
              <a:t>Trial (within Cycle): </a:t>
            </a:r>
            <a:r>
              <a:rPr i="1"/>
              <a:t>F</a:t>
            </a:r>
            <a:r>
              <a:rPr/>
              <a:t>(1,3151.3) = 3.07, </a:t>
            </a:r>
            <a:r>
              <a:rPr i="1"/>
              <a:t>p</a:t>
            </a:r>
            <a:r>
              <a:rPr/>
              <a:t> = 0.08</a:t>
            </a:r>
          </a:p>
          <a:p>
            <a:pPr lvl="0" indent="0" marL="0">
              <a:buNone/>
            </a:pPr>
          </a:p>
          <a:p>
            <a:pPr lvl="0"/>
            <a:r>
              <a:rPr/>
              <a:t>Condition x Recall: </a:t>
            </a:r>
            <a:r>
              <a:rPr i="1"/>
              <a:t>F</a:t>
            </a:r>
            <a:r>
              <a:rPr/>
              <a:t>(1,3180.3) = 0.47, </a:t>
            </a:r>
            <a:r>
              <a:rPr i="1"/>
              <a:t>p</a:t>
            </a:r>
            <a:r>
              <a:rPr/>
              <a:t> = 0.49</a:t>
            </a:r>
          </a:p>
          <a:p>
            <a:pPr lvl="0" indent="0" marL="0">
              <a:buNone/>
            </a:pPr>
          </a:p>
          <a:p>
            <a:pPr lvl="0"/>
            <a:r>
              <a:rPr/>
              <a:t>Condition x Trial: </a:t>
            </a:r>
            <a:r>
              <a:rPr i="1"/>
              <a:t>F</a:t>
            </a:r>
            <a:r>
              <a:rPr/>
              <a:t>(1,3151.3) = 3.19, </a:t>
            </a:r>
            <a:r>
              <a:rPr i="1"/>
              <a:t>p</a:t>
            </a:r>
            <a:r>
              <a:rPr/>
              <a:t> = 0.07</a:t>
            </a:r>
          </a:p>
          <a:p>
            <a:pPr lvl="0" indent="0" marL="0">
              <a:buNone/>
            </a:pPr>
          </a:p>
          <a:p>
            <a:pPr lvl="0"/>
            <a:r>
              <a:rPr/>
              <a:t>Recall x Trial: </a:t>
            </a:r>
            <a:r>
              <a:rPr i="1"/>
              <a:t>F</a:t>
            </a:r>
            <a:r>
              <a:rPr/>
              <a:t>(1,3155.4) &lt; 0.01, </a:t>
            </a:r>
            <a:r>
              <a:rPr i="1"/>
              <a:t>p</a:t>
            </a:r>
            <a:r>
              <a:rPr/>
              <a:t> = 0.97</a:t>
            </a:r>
          </a:p>
          <a:p>
            <a:pPr lvl="0" indent="0" marL="0">
              <a:buNone/>
            </a:pPr>
          </a:p>
          <a:p>
            <a:pPr lvl="0"/>
            <a:r>
              <a:rPr/>
              <a:t>Condition x Recall x Trial: </a:t>
            </a:r>
            <a:r>
              <a:rPr i="1"/>
              <a:t>F</a:t>
            </a:r>
            <a:r>
              <a:rPr/>
              <a:t>(1,3155.4) = 2.32, </a:t>
            </a:r>
            <a:r>
              <a:rPr i="1"/>
              <a:t>p</a:t>
            </a:r>
            <a:r>
              <a:rPr/>
              <a:t> = 0.13</a:t>
            </a:r>
          </a:p>
          <a:p>
            <a:pPr lvl="0" indent="0" marL="0">
              <a:buNone/>
            </a:pPr>
          </a:p>
          <a:p>
            <a:pPr lvl="0" indent="0" marL="0">
              <a:buNone/>
            </a:pPr>
            <a:r>
              <a:rPr/>
              <a:t>Simple slopes from 3-way interaction:</a:t>
            </a:r>
          </a:p>
          <a:p>
            <a:pPr lvl="0" indent="0" marL="0">
              <a:buNone/>
            </a:pPr>
          </a:p>
          <a:p>
            <a:pPr lvl="0"/>
            <a:r>
              <a:rPr/>
              <a:t>Related, Unrecalled: </a:t>
            </a:r>
            <a:r>
              <a:rPr i="1"/>
              <a:t>b</a:t>
            </a:r>
            <a:r>
              <a:rPr/>
              <a:t> = -0.64, </a:t>
            </a:r>
            <a:r>
              <a:rPr i="1"/>
              <a:t>SE</a:t>
            </a:r>
            <a:r>
              <a:rPr/>
              <a:t> = 0.24, </a:t>
            </a:r>
            <a:r>
              <a:rPr i="1"/>
              <a:t>t</a:t>
            </a:r>
            <a:r>
              <a:rPr/>
              <a:t> = -2.70, </a:t>
            </a:r>
            <a:r>
              <a:rPr i="1"/>
              <a:t>p</a:t>
            </a:r>
            <a:r>
              <a:rPr/>
              <a:t> &lt; 0.05</a:t>
            </a:r>
          </a:p>
          <a:p>
            <a:pPr lvl="0" indent="0" marL="0">
              <a:buNone/>
            </a:pPr>
          </a:p>
          <a:p>
            <a:pPr lvl="0"/>
            <a:r>
              <a:rPr/>
              <a:t>Related, Recalled: </a:t>
            </a:r>
            <a:r>
              <a:rPr i="1"/>
              <a:t>b</a:t>
            </a:r>
            <a:r>
              <a:rPr/>
              <a:t> = -0.21, </a:t>
            </a:r>
            <a:r>
              <a:rPr i="1"/>
              <a:t>SE</a:t>
            </a:r>
            <a:r>
              <a:rPr/>
              <a:t> = 0.30, </a:t>
            </a:r>
            <a:r>
              <a:rPr i="1"/>
              <a:t>t</a:t>
            </a:r>
            <a:r>
              <a:rPr/>
              <a:t> = -0.68, </a:t>
            </a:r>
            <a:r>
              <a:rPr i="1"/>
              <a:t>p</a:t>
            </a:r>
            <a:r>
              <a:rPr/>
              <a:t> = 0.49</a:t>
            </a:r>
          </a:p>
          <a:p>
            <a:pPr lvl="0" indent="0" marL="0">
              <a:buNone/>
            </a:pPr>
          </a:p>
          <a:p>
            <a:pPr lvl="0"/>
            <a:r>
              <a:rPr/>
              <a:t>Unrelated, Unrecalled: </a:t>
            </a:r>
            <a:r>
              <a:rPr i="1"/>
              <a:t>b</a:t>
            </a:r>
            <a:r>
              <a:rPr/>
              <a:t> = 0.01, </a:t>
            </a:r>
            <a:r>
              <a:rPr i="1"/>
              <a:t>SE</a:t>
            </a:r>
            <a:r>
              <a:rPr/>
              <a:t> = 0.27, </a:t>
            </a:r>
            <a:r>
              <a:rPr i="1"/>
              <a:t>t</a:t>
            </a:r>
            <a:r>
              <a:rPr/>
              <a:t> = 0.02, </a:t>
            </a:r>
            <a:r>
              <a:rPr i="1"/>
              <a:t>p</a:t>
            </a:r>
            <a:r>
              <a:rPr/>
              <a:t> = 0.98</a:t>
            </a:r>
          </a:p>
          <a:p>
            <a:pPr lvl="0" indent="0" marL="0">
              <a:buNone/>
            </a:pPr>
          </a:p>
          <a:p>
            <a:pPr lvl="0"/>
            <a:r>
              <a:rPr/>
              <a:t>Unrelated, Recalled: </a:t>
            </a:r>
            <a:r>
              <a:rPr i="1"/>
              <a:t>b</a:t>
            </a:r>
            <a:r>
              <a:rPr/>
              <a:t> = -0.46, </a:t>
            </a:r>
            <a:r>
              <a:rPr i="1"/>
              <a:t>SE</a:t>
            </a:r>
            <a:r>
              <a:rPr/>
              <a:t> = 0.35, </a:t>
            </a:r>
            <a:r>
              <a:rPr i="1"/>
              <a:t>t</a:t>
            </a:r>
            <a:r>
              <a:rPr/>
              <a:t> = -1.31, </a:t>
            </a:r>
            <a:r>
              <a:rPr i="1"/>
              <a:t>p</a:t>
            </a:r>
            <a:r>
              <a:rPr/>
              <a:t> = 0.19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18</a:t>
            </a:fld>
            <a:endParaRPr lang="en-US"/>
          </a:p>
        </p:txBody>
      </p:sp>
    </p:spTree>
  </p:cSld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All items:</a:t>
            </a:r>
          </a:p>
          <a:p>
            <a:pPr lvl="0" indent="0" marL="0">
              <a:buNone/>
            </a:pPr>
          </a:p>
          <a:p>
            <a:pPr lvl="0"/>
            <a:r>
              <a:rPr/>
              <a:t>M_Related = 0.33, SE_Related = 0.03</a:t>
            </a:r>
          </a:p>
          <a:p>
            <a:pPr lvl="0" indent="0" marL="0">
              <a:buNone/>
            </a:pPr>
          </a:p>
          <a:p>
            <a:pPr lvl="0"/>
            <a:r>
              <a:rPr/>
              <a:t>M_Unrelated = 0.35, SE_Unrelated = 0.05</a:t>
            </a:r>
          </a:p>
          <a:p>
            <a:pPr lvl="0" indent="0" marL="0">
              <a:buNone/>
            </a:pPr>
          </a:p>
          <a:p>
            <a:pPr lvl="0"/>
            <a:r>
              <a:rPr i="1"/>
              <a:t>t</a:t>
            </a:r>
            <a:r>
              <a:rPr/>
              <a:t>(69.05) = -0.20, </a:t>
            </a:r>
            <a:r>
              <a:rPr i="1"/>
              <a:t>p</a:t>
            </a:r>
            <a:r>
              <a:rPr/>
              <a:t> = 0.84, </a:t>
            </a:r>
            <a:r>
              <a:rPr i="1"/>
              <a:t>d</a:t>
            </a:r>
            <a:r>
              <a:rPr/>
              <a:t> = 0.05</a:t>
            </a:r>
          </a:p>
          <a:p>
            <a:pPr lvl="0" indent="0" marL="0">
              <a:buNone/>
            </a:pPr>
          </a:p>
          <a:p>
            <a:pPr lvl="0" indent="0" marL="0">
              <a:buNone/>
            </a:pPr>
            <a:r>
              <a:rPr/>
              <a:t>Unrecalled items:</a:t>
            </a:r>
          </a:p>
          <a:p>
            <a:pPr lvl="0" indent="0" marL="0">
              <a:buNone/>
            </a:pPr>
          </a:p>
          <a:p>
            <a:pPr lvl="0"/>
            <a:r>
              <a:rPr/>
              <a:t>M_Related = 0.13, SE_Related = 0.04</a:t>
            </a:r>
          </a:p>
          <a:p>
            <a:pPr lvl="0" indent="0" marL="0">
              <a:buNone/>
            </a:pPr>
          </a:p>
          <a:p>
            <a:pPr lvl="0"/>
            <a:r>
              <a:rPr/>
              <a:t>M_Unrelated = 0.14, SE_Unrelated = 0.06</a:t>
            </a:r>
          </a:p>
          <a:p>
            <a:pPr lvl="0" indent="0" marL="0">
              <a:buNone/>
            </a:pPr>
          </a:p>
          <a:p>
            <a:pPr lvl="0"/>
            <a:r>
              <a:rPr i="1"/>
              <a:t>t</a:t>
            </a:r>
            <a:r>
              <a:rPr/>
              <a:t>(64.56) = -0.13, </a:t>
            </a:r>
            <a:r>
              <a:rPr i="1"/>
              <a:t>p</a:t>
            </a:r>
            <a:r>
              <a:rPr/>
              <a:t> = 0.90, </a:t>
            </a:r>
            <a:r>
              <a:rPr i="1"/>
              <a:t>d</a:t>
            </a:r>
            <a:r>
              <a:rPr/>
              <a:t> = 0.03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19</a:t>
            </a:fld>
            <a:endParaRPr lang="en-US"/>
          </a:p>
        </p:txBody>
      </p:sp>
    </p:spTree>
  </p:cSld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All items:</a:t>
            </a:r>
          </a:p>
          <a:p>
            <a:pPr lvl="0" indent="0" marL="0">
              <a:buNone/>
            </a:pPr>
          </a:p>
          <a:p>
            <a:pPr lvl="0"/>
            <a:r>
              <a:rPr/>
              <a:t>M_Related = 0.65, SE_Related = 0.04</a:t>
            </a:r>
          </a:p>
          <a:p>
            <a:pPr lvl="0" indent="0" marL="0">
              <a:buNone/>
            </a:pPr>
          </a:p>
          <a:p>
            <a:pPr lvl="0"/>
            <a:r>
              <a:rPr/>
              <a:t>M_Unrelated = 0.66, SE_Unrelated = 0.05</a:t>
            </a:r>
          </a:p>
          <a:p>
            <a:pPr lvl="0" indent="0" marL="0">
              <a:buNone/>
            </a:pPr>
          </a:p>
          <a:p>
            <a:pPr lvl="0"/>
            <a:r>
              <a:rPr i="1"/>
              <a:t>t</a:t>
            </a:r>
            <a:r>
              <a:rPr/>
              <a:t>(70.30) = -0.15, </a:t>
            </a:r>
            <a:r>
              <a:rPr i="1"/>
              <a:t>p</a:t>
            </a:r>
            <a:r>
              <a:rPr/>
              <a:t> = 88, </a:t>
            </a:r>
            <a:r>
              <a:rPr i="1"/>
              <a:t>d</a:t>
            </a:r>
            <a:r>
              <a:rPr/>
              <a:t> = 0.03</a:t>
            </a:r>
          </a:p>
          <a:p>
            <a:pPr lvl="0" indent="0" marL="0">
              <a:buNone/>
            </a:pPr>
          </a:p>
          <a:p>
            <a:pPr lvl="0" indent="0" marL="0">
              <a:buNone/>
            </a:pPr>
            <a:r>
              <a:rPr/>
              <a:t>Unrecalled items:</a:t>
            </a:r>
          </a:p>
          <a:p>
            <a:pPr lvl="0" indent="0" marL="0">
              <a:buNone/>
            </a:pPr>
          </a:p>
          <a:p>
            <a:pPr lvl="0"/>
            <a:r>
              <a:rPr/>
              <a:t>M_Related = 0.49, SE_Related = 0.05</a:t>
            </a:r>
          </a:p>
          <a:p>
            <a:pPr lvl="0" indent="0" marL="0">
              <a:buNone/>
            </a:pPr>
          </a:p>
          <a:p>
            <a:pPr lvl="0"/>
            <a:r>
              <a:rPr/>
              <a:t>M_Unrelated = 0.53, SE_Unrelated = 0.06</a:t>
            </a:r>
          </a:p>
          <a:p>
            <a:pPr lvl="0" indent="0" marL="0">
              <a:buNone/>
            </a:pPr>
          </a:p>
          <a:p>
            <a:pPr lvl="0"/>
            <a:r>
              <a:rPr i="1"/>
              <a:t>t</a:t>
            </a:r>
            <a:r>
              <a:rPr/>
              <a:t>(66.52) = -0.53, </a:t>
            </a:r>
            <a:r>
              <a:rPr i="1"/>
              <a:t>p</a:t>
            </a:r>
            <a:r>
              <a:rPr/>
              <a:t> = 0.59, </a:t>
            </a:r>
            <a:r>
              <a:rPr i="1"/>
              <a:t>d</a:t>
            </a:r>
            <a:r>
              <a:rPr/>
              <a:t> = 0.12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20</a:t>
            </a:fld>
            <a:endParaRPr lang="en-US"/>
          </a:p>
        </p:txBody>
      </p:sp>
    </p:spTree>
  </p:cSld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All items:</a:t>
            </a:r>
          </a:p>
          <a:p>
            <a:pPr lvl="0" indent="0" marL="0">
              <a:buNone/>
            </a:pPr>
          </a:p>
          <a:p>
            <a:pPr lvl="0"/>
            <a:r>
              <a:rPr/>
              <a:t>M_Related = 0.26, SE_Related = 0.03</a:t>
            </a:r>
          </a:p>
          <a:p>
            <a:pPr lvl="0" indent="0" marL="0">
              <a:buNone/>
            </a:pPr>
          </a:p>
          <a:p>
            <a:pPr lvl="0"/>
            <a:r>
              <a:rPr/>
              <a:t>M_Unrelated = 0.26, SE_Unrelated = 0.02</a:t>
            </a:r>
          </a:p>
          <a:p>
            <a:pPr lvl="0" indent="0" marL="0">
              <a:buNone/>
            </a:pPr>
          </a:p>
          <a:p>
            <a:pPr lvl="0"/>
            <a:r>
              <a:rPr i="1"/>
              <a:t>t</a:t>
            </a:r>
            <a:r>
              <a:rPr/>
              <a:t>(82.70) = 0.03, </a:t>
            </a:r>
            <a:r>
              <a:rPr i="1"/>
              <a:t>p</a:t>
            </a:r>
            <a:r>
              <a:rPr/>
              <a:t> = 0.98, </a:t>
            </a:r>
            <a:r>
              <a:rPr i="1"/>
              <a:t>d</a:t>
            </a:r>
            <a:r>
              <a:rPr/>
              <a:t> &lt; 0.01</a:t>
            </a:r>
          </a:p>
          <a:p>
            <a:pPr lvl="0" indent="0" marL="0">
              <a:buNone/>
            </a:pPr>
          </a:p>
          <a:p>
            <a:pPr lvl="0" indent="0" marL="0">
              <a:buNone/>
            </a:pPr>
            <a:r>
              <a:rPr/>
              <a:t>Unrecalled items:</a:t>
            </a:r>
          </a:p>
          <a:p>
            <a:pPr lvl="0" indent="0" marL="0">
              <a:buNone/>
            </a:pPr>
          </a:p>
          <a:p>
            <a:pPr lvl="0"/>
            <a:r>
              <a:rPr/>
              <a:t>M_Related = , SE_Related =</a:t>
            </a:r>
          </a:p>
          <a:p>
            <a:pPr lvl="0" indent="0" marL="0">
              <a:buNone/>
            </a:pPr>
          </a:p>
          <a:p>
            <a:pPr lvl="0"/>
            <a:r>
              <a:rPr/>
              <a:t>M_Unrelated = , SE_Unrelated =</a:t>
            </a:r>
          </a:p>
          <a:p>
            <a:pPr lvl="0" indent="0" marL="0">
              <a:buNone/>
            </a:pPr>
          </a:p>
          <a:p>
            <a:pPr lvl="0"/>
            <a:r>
              <a:rPr i="1"/>
              <a:t>t</a:t>
            </a:r>
            <a:r>
              <a:rPr/>
              <a:t>() = , </a:t>
            </a:r>
            <a:r>
              <a:rPr i="1"/>
              <a:t>p</a:t>
            </a:r>
            <a:r>
              <a:rPr/>
              <a:t> = , </a:t>
            </a:r>
            <a:r>
              <a:rPr i="1"/>
              <a:t>d</a:t>
            </a:r>
            <a:r>
              <a:rPr/>
              <a:t> =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21</a:t>
            </a:fld>
            <a:endParaRPr lang="en-US"/>
          </a:p>
        </p:txBody>
      </p:sp>
    </p:spTree>
  </p:cSld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These are optional notes.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22</a:t>
            </a:fld>
            <a:endParaRPr lang="en-US"/>
          </a:p>
        </p:txBody>
      </p:sp>
    </p:spTree>
  </p:cSld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These are optional notes.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23</a:t>
            </a:fld>
            <a:endParaRPr lang="en-US"/>
          </a:p>
        </p:txBody>
      </p:sp>
    </p:spTree>
  </p:cSld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These are optional notes.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4</a:t>
            </a:fld>
            <a:endParaRPr lang="en-US"/>
          </a:p>
        </p:txBody>
      </p:sp>
    </p:spTree>
  </p:cSld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These are optional notes.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5</a:t>
            </a:fld>
            <a:endParaRPr lang="en-US"/>
          </a:p>
        </p:txBody>
      </p:sp>
    </p:spTree>
  </p:cSld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These are optional notes.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6</a:t>
            </a:fld>
            <a:endParaRPr lang="en-US"/>
          </a:p>
        </p:txBody>
      </p:sp>
    </p:spTree>
  </p:cSld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These are optional notes.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7</a:t>
            </a:fld>
            <a:endParaRPr lang="en-US"/>
          </a:p>
        </p:txBody>
      </p:sp>
    </p:spTree>
  </p:cSld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These are optional notes.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8</a:t>
            </a:fld>
            <a:endParaRPr lang="en-US"/>
          </a:p>
        </p:txBody>
      </p:sp>
    </p:spTree>
  </p:cSld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These are optional notes.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10</a:t>
            </a:fld>
            <a:endParaRPr lang="en-US"/>
          </a:p>
        </p:txBody>
      </p:sp>
    </p:spTree>
  </p:cSld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These are optional notes.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11</a:t>
            </a:fld>
            <a:endParaRPr lang="en-US"/>
          </a:p>
        </p:txBody>
      </p:sp>
    </p:spTree>
  </p:cSld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/>
              <a:t>We presented the cue-target pairs twice (in 2 blocks) to bring recall accuracy off of floor.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12</a:t>
            </a:fld>
            <a:endParaRPr lang="en-US"/>
          </a:p>
        </p:txBody>
      </p:sp>
    </p:spTree>
  </p:cSld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>
            <a:normAutofit/>
          </a:bodyPr>
          <a:lstStyle>
            <a:lvl1pPr algn="ctr"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>
            <a:norm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10/27/2022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01E54D-5D23-74B1-32ED-56784B0DA384}"/>
              </a:ext>
            </a:extLst>
          </p:cNvPr>
          <p:cNvSpPr txBox="1"/>
          <p:nvPr userDrawn="1"/>
        </p:nvSpPr>
        <p:spPr>
          <a:xfrm>
            <a:off x="7351393" y="4868675"/>
            <a:ext cx="17049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chemeClr val="bg1"/>
                </a:solidFill>
              </a:rPr>
              <a:t>METACOGNITION 1 - 232</a:t>
            </a:r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10/27/2022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52CF7F-170C-77B5-1392-3766ED938862}"/>
              </a:ext>
            </a:extLst>
          </p:cNvPr>
          <p:cNvSpPr txBox="1"/>
          <p:nvPr userDrawn="1"/>
        </p:nvSpPr>
        <p:spPr>
          <a:xfrm>
            <a:off x="7534275" y="4868675"/>
            <a:ext cx="17049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rgbClr val="002060"/>
                </a:solidFill>
              </a:rPr>
              <a:t>METACOGNITION 1 - 232</a:t>
            </a:r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10/27/2022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3A2D8B-9F33-8925-D52F-A707C6E1B74C}"/>
              </a:ext>
            </a:extLst>
          </p:cNvPr>
          <p:cNvSpPr txBox="1"/>
          <p:nvPr userDrawn="1"/>
        </p:nvSpPr>
        <p:spPr>
          <a:xfrm>
            <a:off x="7534275" y="4868675"/>
            <a:ext cx="17049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rgbClr val="002060"/>
                </a:solidFill>
              </a:rPr>
              <a:t>METACOGNITION 1 - 232</a:t>
            </a:r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225545"/>
          </a:xfrm>
        </p:spPr>
        <p:txBody>
          <a:bodyPr anchor="ctr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10/27/2022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1FE277-27ED-2850-601B-8B00E33C0360}"/>
              </a:ext>
            </a:extLst>
          </p:cNvPr>
          <p:cNvSpPr txBox="1"/>
          <p:nvPr userDrawn="1"/>
        </p:nvSpPr>
        <p:spPr>
          <a:xfrm>
            <a:off x="7534275" y="4868675"/>
            <a:ext cx="17049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rgbClr val="002060"/>
                </a:solidFill>
              </a:rPr>
              <a:t>METACOGNITION 1 - 232</a:t>
            </a:r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2313" y="1706627"/>
            <a:ext cx="7772400" cy="1021556"/>
          </a:xfrm>
        </p:spPr>
        <p:txBody>
          <a:bodyPr anchor="t">
            <a:noAutofit/>
          </a:bodyPr>
          <a:lstStyle>
            <a:lvl1pPr algn="ctr">
              <a:defRPr sz="4400" b="1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766187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10/27/2022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C42FD8-3B95-BFB5-421E-9EDFE4161A1B}"/>
              </a:ext>
            </a:extLst>
          </p:cNvPr>
          <p:cNvSpPr txBox="1"/>
          <p:nvPr userDrawn="1"/>
        </p:nvSpPr>
        <p:spPr>
          <a:xfrm>
            <a:off x="7534275" y="4868675"/>
            <a:ext cx="17049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rgbClr val="002060"/>
                </a:solidFill>
              </a:rPr>
              <a:t>METACOGNITION 1 - 232</a:t>
            </a:r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225545"/>
          </a:xfrm>
        </p:spPr>
        <p:txBody>
          <a:bodyPr anchor="ctr">
            <a:normAutofit/>
          </a:bodyPr>
          <a:lstStyle>
            <a:lvl1pPr>
              <a:defRPr sz="18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225545"/>
          </a:xfrm>
        </p:spPr>
        <p:txBody>
          <a:bodyPr anchor="ctr">
            <a:normAutofit/>
          </a:bodyPr>
          <a:lstStyle>
            <a:lvl1pPr>
              <a:defRPr sz="18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10/27/2022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48C380-AFF1-9984-DD46-5C68F70AD0EF}"/>
              </a:ext>
            </a:extLst>
          </p:cNvPr>
          <p:cNvSpPr txBox="1"/>
          <p:nvPr userDrawn="1"/>
        </p:nvSpPr>
        <p:spPr>
          <a:xfrm>
            <a:off x="7534275" y="4868675"/>
            <a:ext cx="17049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rgbClr val="163C7F"/>
                </a:solidFill>
              </a:rPr>
              <a:t>METACOGNITION 1 - 232</a:t>
            </a:r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 anchor="ctr">
            <a:normAutofit/>
          </a:bodyPr>
          <a:lstStyle>
            <a:lvl1pPr>
              <a:defRPr sz="14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 anchor="ctr">
            <a:normAutofit/>
          </a:bodyPr>
          <a:lstStyle>
            <a:lvl1pPr>
              <a:defRPr sz="14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10/27/2022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A3544B-4F7F-41E5-EBDE-DE26C576BBCD}"/>
              </a:ext>
            </a:extLst>
          </p:cNvPr>
          <p:cNvSpPr txBox="1"/>
          <p:nvPr userDrawn="1"/>
        </p:nvSpPr>
        <p:spPr>
          <a:xfrm>
            <a:off x="7534275" y="4868675"/>
            <a:ext cx="17049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rgbClr val="002060"/>
                </a:solidFill>
              </a:rPr>
              <a:t>METACOGNITION 1 - 232</a:t>
            </a:r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10/27/2022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030D55-6E93-913D-611D-2CF959F5FB24}"/>
              </a:ext>
            </a:extLst>
          </p:cNvPr>
          <p:cNvSpPr txBox="1"/>
          <p:nvPr userDrawn="1"/>
        </p:nvSpPr>
        <p:spPr>
          <a:xfrm>
            <a:off x="7534275" y="4868675"/>
            <a:ext cx="17049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rgbClr val="002060"/>
                </a:solidFill>
              </a:rPr>
              <a:t>METACOGNITION 1 - 232</a:t>
            </a:r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10/27/2022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4D9B87-A439-76CF-A76A-6601F00C3880}"/>
              </a:ext>
            </a:extLst>
          </p:cNvPr>
          <p:cNvSpPr txBox="1"/>
          <p:nvPr userDrawn="1"/>
        </p:nvSpPr>
        <p:spPr>
          <a:xfrm>
            <a:off x="7534275" y="4868675"/>
            <a:ext cx="17049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rgbClr val="CC393F"/>
                </a:solidFill>
              </a:rPr>
              <a:t>METACOGNITION 1 - 232</a:t>
            </a:r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 anchor="ctr"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10/27/2022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B78B138-0FCA-D1D5-B52F-A1F5607D9A17}"/>
              </a:ext>
            </a:extLst>
          </p:cNvPr>
          <p:cNvSpPr txBox="1"/>
          <p:nvPr userDrawn="1"/>
        </p:nvSpPr>
        <p:spPr>
          <a:xfrm>
            <a:off x="7534275" y="4868675"/>
            <a:ext cx="17049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rgbClr val="002060"/>
                </a:solidFill>
              </a:rPr>
              <a:t>METACOGNITION 1 - 232</a:t>
            </a:r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10/27/2022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CB7E6A-C4CD-B13F-42FB-EF5D860E0330}"/>
              </a:ext>
            </a:extLst>
          </p:cNvPr>
          <p:cNvSpPr txBox="1"/>
          <p:nvPr userDrawn="1"/>
        </p:nvSpPr>
        <p:spPr>
          <a:xfrm>
            <a:off x="7534275" y="4868675"/>
            <a:ext cx="17049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rgbClr val="002060"/>
                </a:solidFill>
              </a:rPr>
              <a:t>METACOGNITION 1 - 232</a:t>
            </a:r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media/image1.png" Type="http://schemas.openxmlformats.org/officeDocument/2006/relationships/imag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theme/theme1.xml" Type="http://schemas.openxmlformats.org/officeDocument/2006/relationships/theme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idx="2" sz="half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10/27/2022</a:t>
            </a:fld>
            <a:endParaRPr dirty="0" lang="en-US"/>
          </a:p>
        </p:txBody>
      </p:sp>
      <p:sp>
        <p:nvSpPr>
          <p:cNvPr id="5" name="Footer Placeholder 4"/>
          <p:cNvSpPr>
            <a:spLocks noGrp="1"/>
          </p:cNvSpPr>
          <p:nvPr>
            <p:ph idx="3" sz="quarter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4" sz="quarter" type="sldNum"/>
          </p:nvPr>
        </p:nvSpPr>
        <p:spPr>
          <a:xfrm>
            <a:off x="0" y="4869656"/>
            <a:ext cx="32385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342900" eaLnBrk="1" hangingPunct="1" latinLnBrk="0" rtl="0">
        <a:spcBef>
          <a:spcPct val="0"/>
        </a:spcBef>
        <a:buNone/>
        <a:defRPr b="1" kern="1200" sz="3300">
          <a:solidFill>
            <a:srgbClr val="002060"/>
          </a:solidFill>
          <a:latin typeface="+mj-lt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charset="0" panose="020B0604020202020204" pitchFamily="34" typeface="Arial"/>
        <a:buChar char="•"/>
        <a:defRPr kern="1200" sz="160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charset="0" panose="020B0604020202020204" pitchFamily="34" typeface="Arial"/>
        <a:buChar char="•"/>
        <a:defRPr kern="1200" sz="140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charset="0" panose="020B0604020202020204" pitchFamily="34" typeface="Arial"/>
        <a:buChar char="•"/>
        <a:defRPr kern="1200" sz="12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charset="0" panose="020B0604020202020204" pitchFamily="34" typeface="Arial"/>
        <a:buChar char="•"/>
        <a:defRPr kern="1200" sz="11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charset="0" panose="020B0604020202020204" pitchFamily="34" typeface="Arial"/>
        <a:buChar char="•"/>
        <a:defRPr kern="1200" sz="11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notesSlide" Target="../notesSlides/notesSlide7.xml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notesSlide" Target="../notesSlides/notesSlide8.xml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notesSlide" Target="../notesSlides/notesSlide9.xml" /><Relationship Id="rId3" Type="http://schemas.openxmlformats.org/officeDocument/2006/relationships/image" Target="../media/image5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notesSlide" Target="../notesSlides/notesSlide10.xml" /><Relationship Id="rId3" Type="http://schemas.openxmlformats.org/officeDocument/2006/relationships/image" Target="../media/image6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11.xml" /><Relationship Id="rId3" Type="http://schemas.openxmlformats.org/officeDocument/2006/relationships/image" Target="../media/image7.png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12.xml" /><Relationship Id="rId3" Type="http://schemas.openxmlformats.org/officeDocument/2006/relationships/image" Target="../media/image8.png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13.xml" /><Relationship Id="rId3" Type="http://schemas.openxmlformats.org/officeDocument/2006/relationships/image" Target="../media/image9.pn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14.xml" /><Relationship Id="rId3" Type="http://schemas.openxmlformats.org/officeDocument/2006/relationships/image" Target="../media/image10.pn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15.xml" /><Relationship Id="rId3" Type="http://schemas.openxmlformats.org/officeDocument/2006/relationships/image" Target="../media/image11.pn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notesSlide" Target="../notesSlides/notesSlide1.xml" /><Relationship Id="rId3" Type="http://schemas.openxmlformats.org/officeDocument/2006/relationships/hyperlink" Target="https://quarto.org" TargetMode="External" /><Relationship Id="rId4" Type="http://schemas.openxmlformats.org/officeDocument/2006/relationships/hyperlink" Target="https://osf.io/2eqv7/" TargetMode="External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16.xml" /><Relationship Id="rId3" Type="http://schemas.openxmlformats.org/officeDocument/2006/relationships/image" Target="../media/image12.png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17.xml" /><Relationship Id="rId3" Type="http://schemas.openxmlformats.org/officeDocument/2006/relationships/image" Target="../media/image13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18.xml" /><Relationship Id="rId3" Type="http://schemas.openxmlformats.org/officeDocument/2006/relationships/image" Target="../media/image14.pn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19.xml" /><Relationship Id="rId3" Type="http://schemas.openxmlformats.org/officeDocument/2006/relationships/image" Target="../media/image15.png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2.xml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3.xml" /><Relationship Id="rId3" Type="http://schemas.openxmlformats.org/officeDocument/2006/relationships/image" Target="../media/image4.png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4.xml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5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6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Exploring the Mechanisms of Output Interference During Cued Recall Using Metamemory Judgments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  <a:r>
              <a:rPr/>
              <a:t>Taylor Curley, PhD</a:t>
            </a:r>
            <a:br/>
            <a:r>
              <a:rPr/>
              <a:t>Air Force Research Laboratory</a:t>
            </a:r>
            <a:br/>
            <a:br/>
            <a:r>
              <a:rPr/>
              <a:t>taylor.curley@us.af.mil</a:t>
            </a:r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Participants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457200" y="1193800"/>
          <a:ext cx="4038600" cy="32131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3300"/>
                <a:gridCol w="1003300"/>
                <a:gridCol w="1003300"/>
                <a:gridCol w="1003300"/>
              </a:tblGrid>
              <a:tr h="0">
                <a:tc>
                  <a:txBody>
                    <a:bodyPr/>
                    <a:lstStyle/>
                    <a:p>
                      <a:pPr lvl="0" indent="0" marL="0" algn="l">
                        <a:buNone/>
                      </a:pPr>
                      <a:r>
                        <a:rPr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 i="1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 i="1"/>
                        <a:t>M</a:t>
                      </a:r>
                      <a:r>
                        <a:rPr/>
                        <a:t> (age)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 i="1"/>
                        <a:t>SE</a:t>
                      </a:r>
                      <a:r>
                        <a:rPr/>
                        <a:t> (age)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 algn="l">
                        <a:buNone/>
                      </a:pPr>
                      <a:r>
                        <a:rPr/>
                        <a:t>Related Cues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49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20.24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0.57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 algn="l">
                        <a:buNone/>
                      </a:pPr>
                      <a:r>
                        <a:rPr/>
                        <a:t>Unrelated Cues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36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19.73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0.25</a:t>
                      </a:r>
                    </a:p>
                  </a:txBody>
                </a:tc>
              </a:tr>
            </a:tbl>
          </a:graphicData>
        </a:graphic>
      </p:graphicFrame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/>
            <a:r>
              <a:rPr/>
              <a:t>Sample consisted of 85 college-aged students recruited from Georgia Tech’s research subject pool.</a:t>
            </a:r>
          </a:p>
          <a:p>
            <a:pPr lvl="0"/>
            <a:r>
              <a:rPr/>
              <a:t>Random (blind) assignment to 2 between-subjects conditions:</a:t>
            </a:r>
          </a:p>
          <a:p>
            <a:pPr lvl="1"/>
            <a:r>
              <a:rPr b="1" i="1"/>
              <a:t>Related Cues</a:t>
            </a:r>
          </a:p>
          <a:p>
            <a:pPr lvl="1"/>
            <a:r>
              <a:rPr b="1" i="1"/>
              <a:t>Unrelated Cues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/>
          <a:p>
            <a:pPr lvl="0" indent="0" marL="0">
              <a:buNone/>
            </a:pPr>
            <a:r>
              <a:rPr/>
              <a:t>Conditions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/>
            <a:r>
              <a:rPr/>
              <a:t>Individuals in the </a:t>
            </a:r>
            <a:r>
              <a:rPr b="1"/>
              <a:t>Unrelated Cues</a:t>
            </a:r>
            <a:r>
              <a:rPr/>
              <a:t> condition studied lists of 40 </a:t>
            </a:r>
            <a:r>
              <a:rPr i="1"/>
              <a:t>unrelated</a:t>
            </a:r>
            <a:r>
              <a:rPr/>
              <a:t> cue-target word pairs.</a:t>
            </a:r>
          </a:p>
          <a:p>
            <a:pPr lvl="0"/>
            <a:r>
              <a:rPr/>
              <a:t>Individuals in the </a:t>
            </a:r>
            <a:r>
              <a:rPr b="1"/>
              <a:t>Related Cues</a:t>
            </a:r>
            <a:r>
              <a:rPr/>
              <a:t> condition studied 4 lists of 10 cue-target word pairs where the cue words were </a:t>
            </a:r>
            <a:r>
              <a:rPr i="1"/>
              <a:t>categorically-related</a:t>
            </a:r>
            <a:r>
              <a:rPr/>
              <a:t>, but unrelated to the target words.</a:t>
            </a:r>
          </a:p>
          <a:p>
            <a:pPr lvl="1"/>
            <a:r>
              <a:rPr/>
              <a:t>Cue words were selected from 10 exemplars from 4 normative taxonomic categories (Van Overschelde et al., 2004).</a:t>
            </a:r>
          </a:p>
          <a:p>
            <a:pPr lvl="1"/>
            <a:r>
              <a:rPr/>
              <a:t>The target words were unrelated to each other.</a:t>
            </a:r>
          </a:p>
          <a:p>
            <a:pPr lvl="0" indent="0" marL="0">
              <a:buNone/>
            </a:pPr>
            <a:r>
              <a:rPr/>
              <a:t>Example stimuli: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3568700" y="203200"/>
          <a:ext cx="5105400" cy="43815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2700"/>
                <a:gridCol w="2552700"/>
              </a:tblGrid>
              <a:tr h="0"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 b="1"/>
                        <a:t>Unrelated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 b="1"/>
                        <a:t>Related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NEEDLE - QUESTION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RAIN - MIRAGE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OUTSIDE - LOST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SLEET - EAST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POST - FROWN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SNOW - PRECISE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PULL - CRISP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LIGHTNING - CIRCLE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…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…</a:t>
                      </a:r>
                    </a:p>
                  </a:txBody>
                </a:tc>
              </a:tr>
            </a:tbl>
          </a:graphicData>
        </a:graphic>
      </p:graphicFrame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Procedure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 b="1"/>
              <a:t>Study</a:t>
            </a:r>
          </a:p>
          <a:p>
            <a:pPr lvl="1"/>
            <a:r>
              <a:rPr/>
              <a:t>40 cue-target word pairs X 2.</a:t>
            </a:r>
          </a:p>
          <a:p>
            <a:pPr lvl="1"/>
            <a:r>
              <a:rPr/>
              <a:t>Presented in random order.</a:t>
            </a:r>
          </a:p>
          <a:p>
            <a:pPr lvl="0"/>
            <a:r>
              <a:rPr b="1"/>
              <a:t>Cued Recall</a:t>
            </a:r>
          </a:p>
          <a:p>
            <a:pPr lvl="1"/>
            <a:r>
              <a:rPr/>
              <a:t>Cued recall attempt + R/K/N + FOK (0-100)</a:t>
            </a:r>
          </a:p>
          <a:p>
            <a:pPr lvl="1"/>
            <a:r>
              <a:rPr i="1"/>
              <a:t>Related Cues</a:t>
            </a:r>
            <a:r>
              <a:rPr/>
              <a:t>: 4 blocks of 10 trials where cue words are from same category.</a:t>
            </a:r>
          </a:p>
          <a:p>
            <a:pPr lvl="1"/>
            <a:r>
              <a:rPr i="1"/>
              <a:t>Unrelated Cues</a:t>
            </a:r>
            <a:r>
              <a:rPr/>
              <a:t>: 40 trials in random order.</a:t>
            </a:r>
          </a:p>
          <a:p>
            <a:pPr lvl="0"/>
            <a:r>
              <a:rPr b="1"/>
              <a:t>Recognition</a:t>
            </a:r>
          </a:p>
          <a:p>
            <a:pPr lvl="1"/>
            <a:r>
              <a:rPr/>
              <a:t>4AFC attempt + RCJ (0-100)</a:t>
            </a:r>
          </a:p>
          <a:p>
            <a:pPr lvl="1"/>
            <a:r>
              <a:rPr/>
              <a:t>40 trials in random order.</a:t>
            </a:r>
          </a:p>
        </p:txBody>
      </p:sp>
      <p:pic>
        <p:nvPicPr>
          <p:cNvPr descr="./img/procedure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48200" y="1371600"/>
            <a:ext cx="4038600" cy="2857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hasCustomPrompt="1" type="title"/>
          </p:nvPr>
        </p:nvSpPr>
        <p:spPr>
          <a:xfrm>
            <a:off x="722313" y="1706627"/>
            <a:ext cx="7772400" cy="1021556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RESULTS</a:t>
            </a:r>
          </a:p>
        </p:txBody>
      </p:sp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Memory Performance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Both Related (</a:t>
            </a:r>
            <a:r>
              <a:rPr i="1"/>
              <a:t>M</a:t>
            </a:r>
            <a:r>
              <a:rPr/>
              <a:t> = 0.36) and Unrelated Cues (</a:t>
            </a:r>
            <a:r>
              <a:rPr i="1"/>
              <a:t>M</a:t>
            </a:r>
            <a:r>
              <a:rPr/>
              <a:t> = 0.38) conditions had similar overall levels of cued recall accuracy.</a:t>
            </a:r>
          </a:p>
          <a:p>
            <a:pPr lvl="1"/>
            <a:r>
              <a:rPr i="1"/>
              <a:t>t</a:t>
            </a:r>
            <a:r>
              <a:rPr/>
              <a:t>(73.8) = 0.34, </a:t>
            </a:r>
            <a:r>
              <a:rPr i="1"/>
              <a:t>p</a:t>
            </a:r>
            <a:r>
              <a:rPr/>
              <a:t> = 0.73, </a:t>
            </a:r>
            <a:r>
              <a:rPr i="1"/>
              <a:t>d</a:t>
            </a:r>
            <a:r>
              <a:rPr/>
              <a:t> = 0.09</a:t>
            </a:r>
          </a:p>
          <a:p>
            <a:pPr lvl="0"/>
            <a:r>
              <a:rPr/>
              <a:t>Both Related (</a:t>
            </a:r>
            <a:r>
              <a:rPr i="1"/>
              <a:t>M</a:t>
            </a:r>
            <a:r>
              <a:rPr/>
              <a:t> = 0.67) and Unrelated (</a:t>
            </a:r>
            <a:r>
              <a:rPr i="1"/>
              <a:t>M</a:t>
            </a:r>
            <a:r>
              <a:rPr/>
              <a:t> = 0.65) Cues conditions also had similar 4AFC accuracy.</a:t>
            </a:r>
          </a:p>
          <a:p>
            <a:pPr lvl="1"/>
            <a:r>
              <a:rPr i="1"/>
              <a:t>t</a:t>
            </a:r>
            <a:r>
              <a:rPr/>
              <a:t>(71.3) = 0.48, </a:t>
            </a:r>
            <a:r>
              <a:rPr i="1"/>
              <a:t>p</a:t>
            </a:r>
            <a:r>
              <a:rPr/>
              <a:t> = 0.64, </a:t>
            </a:r>
            <a:r>
              <a:rPr i="1"/>
              <a:t>d</a:t>
            </a:r>
            <a:r>
              <a:rPr/>
              <a:t> = 0.11</a:t>
            </a:r>
          </a:p>
        </p:txBody>
      </p:sp>
      <p:pic>
        <p:nvPicPr>
          <p:cNvPr descr="./img/recall_recog_means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737100" y="1193800"/>
            <a:ext cx="3860800" cy="3213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Output Interference</a:t>
            </a:r>
          </a:p>
        </p:txBody>
      </p:sp>
      <p:pic>
        <p:nvPicPr>
          <p:cNvPr descr="./img/recall_lin_loess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2324100" y="1193800"/>
            <a:ext cx="4495800" cy="3213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Mean FOKs</a:t>
            </a:r>
          </a:p>
        </p:txBody>
      </p:sp>
      <p:pic>
        <p:nvPicPr>
          <p:cNvPr descr="./img/fok_means_1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2159000" y="1193800"/>
            <a:ext cx="4826000" cy="3213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Mean FOKs by Recall Outcome</a:t>
            </a:r>
          </a:p>
        </p:txBody>
      </p:sp>
      <p:pic>
        <p:nvPicPr>
          <p:cNvPr descr="./img/fok_means_2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765300" y="1193800"/>
            <a:ext cx="5626100" cy="3213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Mean FOKs Across Trials</a:t>
            </a:r>
          </a:p>
        </p:txBody>
      </p:sp>
      <p:pic>
        <p:nvPicPr>
          <p:cNvPr descr="./img/fok_trial_3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2159000" y="1193800"/>
            <a:ext cx="4826000" cy="3213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Mean FOK x 4AFC Gammas</a:t>
            </a:r>
          </a:p>
        </p:txBody>
      </p:sp>
      <p:pic>
        <p:nvPicPr>
          <p:cNvPr descr="./img/fok_gamma_1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2362200" y="1193800"/>
            <a:ext cx="4419600" cy="3213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Acknowledgements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 would like to thank several people, including:</a:t>
            </a:r>
          </a:p>
          <a:p>
            <a:pPr lvl="1"/>
            <a:r>
              <a:rPr/>
              <a:t>Chris Hertzog (Georgia Tech)</a:t>
            </a:r>
          </a:p>
          <a:p>
            <a:pPr lvl="1"/>
            <a:r>
              <a:rPr/>
              <a:t>Emily Lustig (Georgia Tech)</a:t>
            </a:r>
          </a:p>
          <a:p>
            <a:pPr lvl="1"/>
            <a:r>
              <a:rPr/>
              <a:t>MacKenzie Hughes (Georgia Tech)</a:t>
            </a:r>
          </a:p>
          <a:p>
            <a:pPr lvl="1"/>
            <a:r>
              <a:rPr/>
              <a:t>Rick Thomas (Georgia Tech)</a:t>
            </a:r>
          </a:p>
          <a:p>
            <a:pPr lvl="1"/>
            <a:r>
              <a:rPr/>
              <a:t>John Dunlosky (Kent State)</a:t>
            </a:r>
          </a:p>
          <a:p>
            <a:pPr lvl="1"/>
            <a:r>
              <a:rPr/>
              <a:t>Paul Verhaeghen (Georgia Tech)</a:t>
            </a:r>
          </a:p>
          <a:p>
            <a:pPr lvl="1"/>
            <a:r>
              <a:rPr/>
              <a:t>Dobromir Rahnev (Georgia Tech)</a:t>
            </a:r>
          </a:p>
          <a:p>
            <a:pPr lvl="1"/>
            <a:r>
              <a:rPr/>
              <a:t>Megan B. Morris (AFRL)</a:t>
            </a:r>
          </a:p>
          <a:p>
            <a:pPr lvl="1"/>
            <a:r>
              <a:rPr/>
              <a:t>Leslie Blaha (AFRL)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/>
            <a:r>
              <a:rPr/>
              <a:t>Technical notes:</a:t>
            </a:r>
          </a:p>
          <a:p>
            <a:pPr lvl="1"/>
            <a:r>
              <a:rPr/>
              <a:t>This project was part of a dissertation project at the Georgia Institute of Technology and funded in part by a Ruth L. Kirschstein National Research Service Award (NRSA) Institutional Research Training Grant (T32) from the National Institutes of Health (National Institute on Aging) Grant 5T32AG000175.</a:t>
            </a:r>
          </a:p>
          <a:p>
            <a:pPr lvl="1"/>
            <a:r>
              <a:rPr/>
              <a:t>All code and figures were run using Julia and R, and this presentation was compiled using </a:t>
            </a:r>
            <a:r>
              <a:rPr>
                <a:hlinkClick r:id="rId3"/>
              </a:rPr>
              <a:t>Quarto</a:t>
            </a:r>
            <a:r>
              <a:rPr/>
              <a:t>.</a:t>
            </a:r>
          </a:p>
          <a:p>
            <a:pPr lvl="1"/>
            <a:r>
              <a:rPr/>
              <a:t>Most analyses can be found on OSF: </a:t>
            </a:r>
            <a:r>
              <a:rPr>
                <a:hlinkClick r:id="rId4"/>
              </a:rPr>
              <a:t>osf.io/2eqv7</a:t>
            </a:r>
            <a:r>
              <a:rPr/>
              <a:t>.</a:t>
            </a:r>
          </a:p>
        </p:txBody>
      </p:sp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Mean RCJ x 4AFC Gammas</a:t>
            </a:r>
          </a:p>
        </p:txBody>
      </p:sp>
      <p:pic>
        <p:nvPicPr>
          <p:cNvPr descr="./img/cj_gamma_1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358900" y="1193800"/>
            <a:ext cx="6426200" cy="3213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Mean FOK x RCJ Gammas</a:t>
            </a:r>
          </a:p>
        </p:txBody>
      </p:sp>
      <p:pic>
        <p:nvPicPr>
          <p:cNvPr descr="./img/fok_cj_gamma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358900" y="1193800"/>
            <a:ext cx="6426200" cy="3213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Within-bin FOK x 4AFC Gammas</a:t>
            </a:r>
          </a:p>
        </p:txBody>
      </p:sp>
      <p:pic>
        <p:nvPicPr>
          <p:cNvPr descr="./img/part_gamma_1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2641600" y="1193800"/>
            <a:ext cx="3860800" cy="3213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Part-set FOK x 4AFC Gammas</a:t>
            </a:r>
          </a:p>
        </p:txBody>
      </p:sp>
      <p:pic>
        <p:nvPicPr>
          <p:cNvPr descr="./img/part_gamma_2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2324100" y="1193800"/>
            <a:ext cx="4495800" cy="3213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hasCustomPrompt="1" type="title"/>
          </p:nvPr>
        </p:nvSpPr>
        <p:spPr>
          <a:xfrm>
            <a:off x="722313" y="1706627"/>
            <a:ext cx="7772400" cy="1021556"/>
          </a:xfrm>
        </p:spPr>
        <p:txBody>
          <a:bodyPr/>
          <a:lstStyle/>
          <a:p>
            <a:pPr lvl="0" indent="0" marL="0">
              <a:buNone/>
            </a:pPr>
            <a:r>
              <a:rPr/>
              <a:t>CONCLUSIONS</a:t>
            </a:r>
          </a:p>
        </p:txBody>
      </p:sp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hasCustomPrompt="1" type="title"/>
          </p:nvPr>
        </p:nvSpPr>
        <p:spPr>
          <a:xfrm>
            <a:off x="722313" y="1706627"/>
            <a:ext cx="7772400" cy="1021556"/>
          </a:xfrm>
        </p:spPr>
        <p:txBody>
          <a:bodyPr/>
          <a:lstStyle/>
          <a:p>
            <a:pPr lvl="0" indent="0" marL="0">
              <a:buNone/>
            </a:pPr>
            <a:r>
              <a:rPr/>
              <a:t>APPENDIX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hasCustomPrompt="1" type="title"/>
          </p:nvPr>
        </p:nvSpPr>
        <p:spPr>
          <a:xfrm>
            <a:off x="722313" y="1706627"/>
            <a:ext cx="7772400" cy="1021556"/>
          </a:xfrm>
        </p:spPr>
        <p:txBody>
          <a:bodyPr/>
          <a:lstStyle/>
          <a:p>
            <a:pPr lvl="0" indent="0" marL="0">
              <a:buNone/>
            </a:pPr>
            <a:r>
              <a:rPr/>
              <a:t>OVERVIEW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Memory Interference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Output Interference</a:t>
            </a:r>
          </a:p>
        </p:txBody>
      </p:sp>
      <p:pic>
        <p:nvPicPr>
          <p:cNvPr descr="./img/criss_figs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841500" y="1193800"/>
            <a:ext cx="5448300" cy="3213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Memory Awareness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Feelings-of-knowing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Current Study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hasCustomPrompt="1" type="title"/>
          </p:nvPr>
        </p:nvSpPr>
        <p:spPr>
          <a:xfrm>
            <a:off x="722313" y="1706627"/>
            <a:ext cx="7772400" cy="1021556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METHODS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</TotalTime>
  <Words>49</Words>
  <Application>Microsoft Office PowerPoint</Application>
  <PresentationFormat>On-screen Show (16:9)</PresentationFormat>
  <Paragraphs>15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Exploring the Mechanisms of Output Interference During Cued Recall Using Metamemory Judgments</dc:title>
  <dc:creator>Taylor Curley, PhD Air Force Research Laboratory  taylor.curley@us.af.mil</dc:creator>
  <cp:keywords/>
  <dc:subject>Exploring the Mechanisms of Output Interference During Cued Recall Using Metamemory Judgments</dc:subject>
  <dc:description>Slides for Psychonomics - Metamemory I (232)</dc:description>
  <dcterms:created xsi:type="dcterms:W3CDTF">2022-11-14T18:46:10Z</dcterms:created>
  <dcterms:modified xsi:type="dcterms:W3CDTF">2022-11-14T18:46:10Z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uthors">
    <vt:lpwstr/>
  </property>
  <property fmtid="{D5CDD505-2E9C-101B-9397-08002B2CF9AE}" pid="3" name="header-includes">
    <vt:lpwstr/>
  </property>
  <property fmtid="{D5CDD505-2E9C-101B-9397-08002B2CF9AE}" pid="4" name="include-after">
    <vt:lpwstr/>
  </property>
  <property fmtid="{D5CDD505-2E9C-101B-9397-08002B2CF9AE}" pid="5" name="include-before">
    <vt:lpwstr/>
  </property>
  <property fmtid="{D5CDD505-2E9C-101B-9397-08002B2CF9AE}" pid="6" name="toc-title">
    <vt:lpwstr>Table of contents</vt:lpwstr>
  </property>
</Properties>
</file>